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2"/>
  </p:notesMasterIdLst>
  <p:sldIdLst>
    <p:sldId id="426" r:id="rId2"/>
    <p:sldId id="433" r:id="rId3"/>
    <p:sldId id="474" r:id="rId4"/>
    <p:sldId id="475" r:id="rId5"/>
    <p:sldId id="473" r:id="rId6"/>
    <p:sldId id="472" r:id="rId7"/>
    <p:sldId id="429" r:id="rId8"/>
    <p:sldId id="470" r:id="rId9"/>
    <p:sldId id="471" r:id="rId10"/>
    <p:sldId id="434" r:id="rId11"/>
  </p:sldIdLst>
  <p:sldSz cx="9144000" cy="5143500" type="screen16x9"/>
  <p:notesSz cx="6858000" cy="9144000"/>
  <p:embeddedFontLst>
    <p:embeddedFont>
      <p:font typeface="Orly's Font 2" panose="020B0604020202020204" charset="0"/>
      <p:regular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Verdana" panose="020B0604030504040204" pitchFamily="34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2895" autoAdjust="0"/>
  </p:normalViewPr>
  <p:slideViewPr>
    <p:cSldViewPr>
      <p:cViewPr>
        <p:scale>
          <a:sx n="84" d="100"/>
          <a:sy n="84" d="100"/>
        </p:scale>
        <p:origin x="-72" y="-90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094317" y="400050"/>
            <a:ext cx="6858000" cy="523220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much does owning a pet cost?</a:t>
            </a:r>
            <a:endParaRPr lang="en-US" sz="2800" dirty="0">
              <a:solidFill>
                <a:schemeClr val="accent5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00" y="1696627"/>
            <a:ext cx="2950370" cy="297613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100" y="3073688"/>
            <a:ext cx="2014059" cy="1928172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0700" y="1764001"/>
            <a:ext cx="3364089" cy="2273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342900" y="1314450"/>
            <a:ext cx="571500" cy="571500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0" name="Cloud Callout 9"/>
          <p:cNvSpPr/>
          <p:nvPr/>
        </p:nvSpPr>
        <p:spPr>
          <a:xfrm>
            <a:off x="3200400" y="1086265"/>
            <a:ext cx="2590800" cy="1220724"/>
          </a:xfrm>
          <a:prstGeom prst="cloudCallout">
            <a:avLst>
              <a:gd name="adj1" fmla="val -60008"/>
              <a:gd name="adj2" fmla="val 62172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37467" y="1373461"/>
            <a:ext cx="2171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Pets need lots of supplies!</a:t>
            </a: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0" grpId="0" animBg="1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337310"/>
            <a:ext cx="742950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have learned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to add up to four 2-digit numbers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place value.</a:t>
            </a: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500" y="1371421"/>
            <a:ext cx="80010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add up to four 2-digit numbers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place value.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3173965"/>
              </p:ext>
            </p:extLst>
          </p:nvPr>
        </p:nvGraphicFramePr>
        <p:xfrm>
          <a:off x="1905000" y="971550"/>
          <a:ext cx="5257800" cy="136398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828800"/>
                <a:gridCol w="1828800"/>
                <a:gridCol w="1600200"/>
              </a:tblGrid>
              <a:tr h="498377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Orly's Font 2" pitchFamily="66" charset="0"/>
                        </a:rPr>
                        <a:t>Hundreds</a:t>
                      </a:r>
                      <a:endParaRPr lang="en-US" sz="1400" dirty="0">
                        <a:solidFill>
                          <a:schemeClr val="bg1"/>
                        </a:solidFill>
                        <a:latin typeface="Orly's Font 2" pitchFamily="66" charset="0"/>
                      </a:endParaRPr>
                    </a:p>
                  </a:txBody>
                  <a:tcPr marT="38100" marB="3810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Orly's Font 2" pitchFamily="66" charset="0"/>
                        </a:rPr>
                        <a:t>Tens</a:t>
                      </a:r>
                      <a:endParaRPr lang="en-US" sz="1400" dirty="0">
                        <a:solidFill>
                          <a:schemeClr val="bg1"/>
                        </a:solidFill>
                        <a:latin typeface="Orly's Font 2" pitchFamily="66" charset="0"/>
                      </a:endParaRPr>
                    </a:p>
                  </a:txBody>
                  <a:tcPr marT="38100" marB="3810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Orly's Font 2" pitchFamily="66" charset="0"/>
                        </a:rPr>
                        <a:t>Ones</a:t>
                      </a:r>
                      <a:endParaRPr lang="en-US" sz="1400" dirty="0">
                        <a:solidFill>
                          <a:schemeClr val="bg1"/>
                        </a:solidFill>
                        <a:latin typeface="Orly's Font 2" pitchFamily="66" charset="0"/>
                      </a:endParaRPr>
                    </a:p>
                  </a:txBody>
                  <a:tcPr marT="38100" marB="38100" anchor="ctr">
                    <a:solidFill>
                      <a:schemeClr val="accent4"/>
                    </a:solidFill>
                  </a:tcPr>
                </a:tc>
              </a:tr>
              <a:tr h="86560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Orly's Font 2" pitchFamily="66" charset="0"/>
                        </a:rPr>
                        <a:t>2</a:t>
                      </a:r>
                      <a:endParaRPr lang="en-US" sz="2800" dirty="0">
                        <a:latin typeface="Orly's Font 2" pitchFamily="66" charset="0"/>
                      </a:endParaRPr>
                    </a:p>
                  </a:txBody>
                  <a:tcPr marT="38100" marB="381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Orly's Font 2" pitchFamily="66" charset="0"/>
                        </a:rPr>
                        <a:t>6</a:t>
                      </a:r>
                      <a:endParaRPr lang="en-US" sz="2800" dirty="0">
                        <a:latin typeface="Orly's Font 2" pitchFamily="66" charset="0"/>
                      </a:endParaRPr>
                    </a:p>
                  </a:txBody>
                  <a:tcPr marT="38100" marB="381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Orly's Font 2" pitchFamily="66" charset="0"/>
                        </a:rPr>
                        <a:t>7</a:t>
                      </a:r>
                      <a:endParaRPr lang="en-US" sz="2800" dirty="0">
                        <a:latin typeface="Orly's Font 2" pitchFamily="66" charset="0"/>
                      </a:endParaRPr>
                    </a:p>
                  </a:txBody>
                  <a:tcPr marT="38100" marB="38100" anchor="ctr"/>
                </a:tc>
              </a:tr>
            </a:tbl>
          </a:graphicData>
        </a:graphic>
      </p:graphicFrame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2275" y="2418516"/>
            <a:ext cx="565497" cy="928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3475" y="2435080"/>
            <a:ext cx="122203" cy="675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5844" y="2597789"/>
            <a:ext cx="153814" cy="161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073" y="2570916"/>
            <a:ext cx="565497" cy="928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5875" y="2587479"/>
            <a:ext cx="122203" cy="675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8275" y="2739880"/>
            <a:ext cx="122203" cy="675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0675" y="2892280"/>
            <a:ext cx="122203" cy="675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075" y="3044679"/>
            <a:ext cx="122203" cy="675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5474" y="3197080"/>
            <a:ext cx="122203" cy="675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6575" y="2561811"/>
            <a:ext cx="153814" cy="161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2453" y="2901807"/>
            <a:ext cx="153814" cy="161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482" y="2854320"/>
            <a:ext cx="153814" cy="161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4511" y="2835491"/>
            <a:ext cx="153814" cy="161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2453" y="3207071"/>
            <a:ext cx="153814" cy="161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0697" y="3165961"/>
            <a:ext cx="153814" cy="161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88919" y="3872592"/>
            <a:ext cx="9236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2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497765" y="3875161"/>
            <a:ext cx="6751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60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274166" y="3872592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7</a:t>
            </a:r>
            <a:endParaRPr lang="en-US" sz="2800" dirty="0" smtClean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831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869716" y="931102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Numbers can be represented in different ways.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8252" y="1914448"/>
            <a:ext cx="272429" cy="1505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453" y="2307368"/>
            <a:ext cx="272429" cy="1505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653" y="1850168"/>
            <a:ext cx="272429" cy="1505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153" y="2451200"/>
            <a:ext cx="342900" cy="360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3042" y="2880309"/>
            <a:ext cx="342900" cy="360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832" y="1901596"/>
            <a:ext cx="272429" cy="1505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1032" y="2235119"/>
            <a:ext cx="272429" cy="1505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532" y="2071213"/>
            <a:ext cx="342900" cy="360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1421" y="2500322"/>
            <a:ext cx="342900" cy="360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7516" y="1806872"/>
            <a:ext cx="342900" cy="360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6405" y="2235981"/>
            <a:ext cx="342900" cy="360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1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149" y="2755113"/>
            <a:ext cx="342900" cy="360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3038" y="3184222"/>
            <a:ext cx="342900" cy="360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1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1372" y="2575090"/>
            <a:ext cx="342900" cy="360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0261" y="3004199"/>
            <a:ext cx="342900" cy="360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1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532" y="2851093"/>
            <a:ext cx="342900" cy="360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1421" y="3280202"/>
            <a:ext cx="342900" cy="360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483197" y="3906979"/>
            <a:ext cx="35189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3 tens and 2 ones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61965" y="3909746"/>
            <a:ext cx="36423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2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tens and 12 ones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229100" y="2455085"/>
            <a:ext cx="457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=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208959" y="4432966"/>
            <a:ext cx="6367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32</a:t>
            </a:r>
          </a:p>
        </p:txBody>
      </p:sp>
      <p:pic>
        <p:nvPicPr>
          <p:cNvPr id="24" name="Picture 2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3772" y="2157270"/>
            <a:ext cx="342900" cy="360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3466" y="2520264"/>
            <a:ext cx="342900" cy="360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1441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20" grpId="0"/>
      <p:bldP spid="21" grpId="0"/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2050" y="971550"/>
            <a:ext cx="747993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Addends can be grouped in any order </a:t>
            </a:r>
          </a:p>
          <a:p>
            <a:pPr algn="ctr"/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to get the same sum.</a:t>
            </a:r>
          </a:p>
        </p:txBody>
      </p:sp>
      <p:sp>
        <p:nvSpPr>
          <p:cNvPr id="29" name="Text Placeholder 3"/>
          <p:cNvSpPr txBox="1">
            <a:spLocks/>
          </p:cNvSpPr>
          <p:nvPr/>
        </p:nvSpPr>
        <p:spPr bwMode="auto">
          <a:xfrm>
            <a:off x="1080054" y="2189855"/>
            <a:ext cx="2200642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4"/>
                </a:solidFill>
                <a:latin typeface="Orly's Font 2" pitchFamily="66" charset="0"/>
              </a:rPr>
              <a:t>(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+ 2</a:t>
            </a:r>
            <a:r>
              <a:rPr lang="en-US" sz="2800" dirty="0" smtClean="0">
                <a:solidFill>
                  <a:schemeClr val="accent4"/>
                </a:solidFill>
                <a:latin typeface="Orly's Font 2" pitchFamily="66" charset="0"/>
              </a:rPr>
              <a:t>)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+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5657426" y="2180223"/>
            <a:ext cx="21788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4"/>
                </a:solidFill>
                <a:latin typeface="Orly's Font 2" pitchFamily="66" charset="0"/>
              </a:rPr>
              <a:t>(</a:t>
            </a: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3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</a:t>
            </a: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+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2</a:t>
            </a:r>
            <a:r>
              <a:rPr lang="en-US" sz="2800" dirty="0" smtClean="0">
                <a:solidFill>
                  <a:schemeClr val="accent4"/>
                </a:solidFill>
                <a:latin typeface="Orly's Font 2" pitchFamily="66" charset="0"/>
              </a:rPr>
              <a:t>)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</a:t>
            </a: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+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</a:t>
            </a: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2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229100" y="2180223"/>
            <a:ext cx="5229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=</a:t>
            </a:r>
            <a:endParaRPr lang="en-US" sz="4000" dirty="0" smtClean="0">
              <a:solidFill>
                <a:schemeClr val="accent5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A2EDE6"/>
              </a:clrFrom>
              <a:clrTo>
                <a:srgbClr val="A2EDE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126" y="2866370"/>
            <a:ext cx="730864" cy="699697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A2EDE6"/>
              </a:clrFrom>
              <a:clrTo>
                <a:srgbClr val="A2EDE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618" y="3615644"/>
            <a:ext cx="730864" cy="699697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A2EDE6"/>
              </a:clrFrom>
              <a:clrTo>
                <a:srgbClr val="A2EDE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334" y="2866369"/>
            <a:ext cx="730864" cy="699697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A2EDE6"/>
              </a:clrFrom>
              <a:clrTo>
                <a:srgbClr val="A2EDE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826" y="3615643"/>
            <a:ext cx="730864" cy="699697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A2EDE6"/>
              </a:clrFrom>
              <a:clrTo>
                <a:srgbClr val="A2EDE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2915947"/>
            <a:ext cx="730864" cy="699697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A2EDE6"/>
              </a:clrFrom>
              <a:clrTo>
                <a:srgbClr val="A2EDE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3613090"/>
            <a:ext cx="730864" cy="699697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A2EDE6"/>
              </a:clrFrom>
              <a:clrTo>
                <a:srgbClr val="A2EDE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3249" y="3216218"/>
            <a:ext cx="730864" cy="699697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A2EDE6"/>
              </a:clrFrom>
              <a:clrTo>
                <a:srgbClr val="A2EDE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5457" y="2913393"/>
            <a:ext cx="730864" cy="699697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A2EDE6"/>
              </a:clrFrom>
              <a:clrTo>
                <a:srgbClr val="A2EDE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2488" y="3613089"/>
            <a:ext cx="730864" cy="699697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A2EDE6"/>
              </a:clrFrom>
              <a:clrTo>
                <a:srgbClr val="A2EDE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388" y="3292005"/>
            <a:ext cx="730864" cy="699697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A2EDE6"/>
              </a:clrFrom>
              <a:clrTo>
                <a:srgbClr val="A2EDE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2898904"/>
            <a:ext cx="730864" cy="699697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A2EDE6"/>
              </a:clrFrom>
              <a:clrTo>
                <a:srgbClr val="A2EDE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7492" y="3648178"/>
            <a:ext cx="730864" cy="699697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A2EDE6"/>
              </a:clrFrom>
              <a:clrTo>
                <a:srgbClr val="A2EDE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6736" y="2841344"/>
            <a:ext cx="730864" cy="699697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A2EDE6"/>
              </a:clrFrom>
              <a:clrTo>
                <a:srgbClr val="A2EDE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228" y="3590618"/>
            <a:ext cx="730864" cy="699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289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9" grpId="0"/>
      <p:bldP spid="42" grpId="0"/>
      <p:bldP spid="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06334" y="971549"/>
            <a:ext cx="86868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Thinking that numbers must be              added in order.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25852" y="2718183"/>
            <a:ext cx="510076" cy="913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aseline="-250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+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159595" y="4109703"/>
            <a:ext cx="13163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6</a:t>
            </a:r>
            <a:r>
              <a:rPr lang="en-US" sz="36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+ 4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468051" y="4109703"/>
            <a:ext cx="4892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=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35928" y="4109703"/>
            <a:ext cx="13163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4</a:t>
            </a:r>
            <a:r>
              <a:rPr lang="en-US" sz="36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+ 6</a:t>
            </a:r>
          </a:p>
        </p:txBody>
      </p:sp>
      <p:sp>
        <p:nvSpPr>
          <p:cNvPr id="17" name="Multiply 16"/>
          <p:cNvSpPr/>
          <p:nvPr/>
        </p:nvSpPr>
        <p:spPr>
          <a:xfrm>
            <a:off x="4388169" y="971551"/>
            <a:ext cx="1100072" cy="1274369"/>
          </a:xfrm>
          <a:prstGeom prst="mathMultiply">
            <a:avLst/>
          </a:prstGeom>
          <a:solidFill>
            <a:schemeClr val="accent3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" name="Cloud Callout 17"/>
          <p:cNvSpPr/>
          <p:nvPr/>
        </p:nvSpPr>
        <p:spPr>
          <a:xfrm>
            <a:off x="-9721" y="1028724"/>
            <a:ext cx="2711523" cy="1487486"/>
          </a:xfrm>
          <a:prstGeom prst="cloudCallout">
            <a:avLst>
              <a:gd name="adj1" fmla="val 56046"/>
              <a:gd name="adj2" fmla="val -42439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60190" y="1201784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Numbers can be added in any order to get the same sum.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2008121" y="2365040"/>
            <a:ext cx="2325608" cy="1519036"/>
            <a:chOff x="1680534" y="2229052"/>
            <a:chExt cx="2325608" cy="1519036"/>
          </a:xfrm>
        </p:grpSpPr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1802" y="2958068"/>
              <a:ext cx="649957" cy="752299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7927" y="2229052"/>
              <a:ext cx="649957" cy="752299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0491" y="2243490"/>
              <a:ext cx="649957" cy="752299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80534" y="2255709"/>
              <a:ext cx="649957" cy="752299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71645" y="2995789"/>
              <a:ext cx="649957" cy="752299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56185" y="2894507"/>
              <a:ext cx="649957" cy="752299"/>
            </a:xfrm>
            <a:prstGeom prst="rect">
              <a:avLst/>
            </a:prstGeom>
          </p:spPr>
        </p:pic>
      </p:grpSp>
      <p:grpSp>
        <p:nvGrpSpPr>
          <p:cNvPr id="31" name="Group 30"/>
          <p:cNvGrpSpPr/>
          <p:nvPr/>
        </p:nvGrpSpPr>
        <p:grpSpPr>
          <a:xfrm>
            <a:off x="5339000" y="2402113"/>
            <a:ext cx="1675651" cy="1481315"/>
            <a:chOff x="4921837" y="2214615"/>
            <a:chExt cx="1675651" cy="1481315"/>
          </a:xfrm>
        </p:grpSpPr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3148" y="2943631"/>
              <a:ext cx="649957" cy="752299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79273" y="2214615"/>
              <a:ext cx="649957" cy="752299"/>
            </a:xfrm>
            <a:prstGeom prst="rect">
              <a:avLst/>
            </a:prstGeom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21837" y="2229053"/>
              <a:ext cx="649957" cy="752299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7531" y="2880070"/>
              <a:ext cx="649957" cy="75229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489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48659E-6 L 0.3283 0.0037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06" y="185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4.12581E-6 L -0.32066 0.0095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42" y="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7" grpId="0" animBg="1"/>
      <p:bldP spid="18" grpId="0" animBg="1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086100" y="2528717"/>
            <a:ext cx="3314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59 + 17 + 25 + 43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2900" y="2071425"/>
            <a:ext cx="2950370" cy="297613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28600" y="1785676"/>
            <a:ext cx="571500" cy="571500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789889" y="285750"/>
            <a:ext cx="2639135" cy="180049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Crate - $59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Collar - $17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Leash - $25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Toys - $43</a:t>
            </a:r>
          </a:p>
        </p:txBody>
      </p:sp>
      <p:sp>
        <p:nvSpPr>
          <p:cNvPr id="8" name="Cloud Callout 7"/>
          <p:cNvSpPr/>
          <p:nvPr/>
        </p:nvSpPr>
        <p:spPr>
          <a:xfrm>
            <a:off x="2068830" y="850702"/>
            <a:ext cx="3074670" cy="1220724"/>
          </a:xfrm>
          <a:prstGeom prst="cloudCallout">
            <a:avLst>
              <a:gd name="adj1" fmla="val -24278"/>
              <a:gd name="adj2" fmla="val 82517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67633" y="1085850"/>
            <a:ext cx="2522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much will owning a dog cost?</a:t>
            </a:r>
          </a:p>
        </p:txBody>
      </p:sp>
      <p:sp>
        <p:nvSpPr>
          <p:cNvPr id="10" name="Cloud Callout 9"/>
          <p:cNvSpPr/>
          <p:nvPr/>
        </p:nvSpPr>
        <p:spPr>
          <a:xfrm>
            <a:off x="6400800" y="2383282"/>
            <a:ext cx="2651759" cy="1337310"/>
          </a:xfrm>
          <a:prstGeom prst="cloudCallout">
            <a:avLst>
              <a:gd name="adj1" fmla="val -65326"/>
              <a:gd name="adj2" fmla="val 7695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40829" y="2590272"/>
            <a:ext cx="2171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can use place value to help me add.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3200400" y="2914650"/>
            <a:ext cx="22860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000500" y="2914650"/>
            <a:ext cx="22860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4788253" y="2922411"/>
            <a:ext cx="22860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715000" y="2922411"/>
            <a:ext cx="22860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978285" y="3234788"/>
            <a:ext cx="9829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50 +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917502" y="3234788"/>
            <a:ext cx="8707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0 +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788253" y="3202148"/>
            <a:ext cx="6671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20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726132" y="3218376"/>
            <a:ext cx="6479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4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404068" y="3207271"/>
            <a:ext cx="3561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+</a:t>
            </a:r>
          </a:p>
        </p:txBody>
      </p:sp>
      <p:cxnSp>
        <p:nvCxnSpPr>
          <p:cNvPr id="24" name="Straight Connector 23"/>
          <p:cNvCxnSpPr/>
          <p:nvPr/>
        </p:nvCxnSpPr>
        <p:spPr>
          <a:xfrm>
            <a:off x="4000500" y="3714750"/>
            <a:ext cx="1296554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6359878" y="3177068"/>
            <a:ext cx="11624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= 120</a:t>
            </a:r>
          </a:p>
        </p:txBody>
      </p:sp>
      <p:cxnSp>
        <p:nvCxnSpPr>
          <p:cNvPr id="27" name="Straight Connector 26"/>
          <p:cNvCxnSpPr/>
          <p:nvPr/>
        </p:nvCxnSpPr>
        <p:spPr>
          <a:xfrm>
            <a:off x="3429000" y="2914650"/>
            <a:ext cx="22860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166940" y="2922411"/>
            <a:ext cx="22860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5016853" y="2922411"/>
            <a:ext cx="22860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5943600" y="2922411"/>
            <a:ext cx="22860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076980" y="3865051"/>
            <a:ext cx="6976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9 +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714401" y="3847412"/>
            <a:ext cx="6896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7 +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365228" y="3865051"/>
            <a:ext cx="7264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5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+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091709" y="3820046"/>
            <a:ext cx="4106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3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606165" y="3210916"/>
            <a:ext cx="16097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50 + 50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362080" y="4343266"/>
            <a:ext cx="5645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10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574481" y="4367525"/>
            <a:ext cx="8210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14 +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887313" y="4337354"/>
            <a:ext cx="9893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= 24</a:t>
            </a:r>
          </a:p>
        </p:txBody>
      </p:sp>
      <p:sp>
        <p:nvSpPr>
          <p:cNvPr id="39" name="Oval 38"/>
          <p:cNvSpPr/>
          <p:nvPr/>
        </p:nvSpPr>
        <p:spPr>
          <a:xfrm>
            <a:off x="5219792" y="4328182"/>
            <a:ext cx="668547" cy="52322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0" name="Oval 39"/>
          <p:cNvSpPr/>
          <p:nvPr/>
        </p:nvSpPr>
        <p:spPr>
          <a:xfrm>
            <a:off x="6743700" y="3100164"/>
            <a:ext cx="778676" cy="52322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886700" y="2790327"/>
            <a:ext cx="934871" cy="1384995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120</a:t>
            </a:r>
          </a:p>
          <a:p>
            <a:r>
              <a:rPr lang="en-US" sz="2800" u="sng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+24</a:t>
            </a:r>
          </a:p>
          <a:p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$144</a:t>
            </a:r>
          </a:p>
        </p:txBody>
      </p:sp>
      <p:cxnSp>
        <p:nvCxnSpPr>
          <p:cNvPr id="42" name="Straight Connector 41"/>
          <p:cNvCxnSpPr/>
          <p:nvPr/>
        </p:nvCxnSpPr>
        <p:spPr>
          <a:xfrm>
            <a:off x="4445353" y="4271433"/>
            <a:ext cx="22860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5182754" y="4269866"/>
            <a:ext cx="22860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3197193" y="4271433"/>
            <a:ext cx="22860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3810000" y="4266338"/>
            <a:ext cx="22860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94444E-6 -4.21215E-6 L -0.11337 -0.00123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77" y="-62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1181 -0.00432 L 0.09063 -0.00617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22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2.34968E-6 L 0.06597 -0.00278 " pathEditMode="relative" rAng="0" ptsTypes="AA">
                                      <p:cBhvr>
                                        <p:cTn id="17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9" y="-154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11022E-16 -7.77058E-7 L -0.06962 -0.00617 " pathEditMode="relative" rAng="0" ptsTypes="AA">
                                      <p:cBhvr>
                                        <p:cTn id="17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90" y="-308"/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  <p:bldP spid="8" grpId="0" animBg="1"/>
      <p:bldP spid="9" grpId="0"/>
      <p:bldP spid="10" grpId="0" animBg="1"/>
      <p:bldP spid="10" grpId="1" animBg="1"/>
      <p:bldP spid="11" grpId="0"/>
      <p:bldP spid="11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0" grpId="2"/>
      <p:bldP spid="22" grpId="0"/>
      <p:bldP spid="26" grpId="0"/>
      <p:bldP spid="31" grpId="0"/>
      <p:bldP spid="32" grpId="0"/>
      <p:bldP spid="32" grpId="1"/>
      <p:bldP spid="33" grpId="0"/>
      <p:bldP spid="33" grpId="1"/>
      <p:bldP spid="34" grpId="0"/>
      <p:bldP spid="35" grpId="0"/>
      <p:bldP spid="36" grpId="0"/>
      <p:bldP spid="37" grpId="0"/>
      <p:bldP spid="38" grpId="0"/>
      <p:bldP spid="39" grpId="0" animBg="1"/>
      <p:bldP spid="40" grpId="0" animBg="1"/>
      <p:bldP spid="4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086100" y="2457450"/>
            <a:ext cx="3543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65 + 22 + 30 + 37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386" y="2770517"/>
            <a:ext cx="2014059" cy="1928172"/>
          </a:xfrm>
          <a:prstGeom prst="rect">
            <a:avLst/>
          </a:prstGeom>
        </p:spPr>
      </p:pic>
      <p:sp>
        <p:nvSpPr>
          <p:cNvPr id="6" name="Cloud Callout 5"/>
          <p:cNvSpPr/>
          <p:nvPr/>
        </p:nvSpPr>
        <p:spPr>
          <a:xfrm>
            <a:off x="752122" y="945444"/>
            <a:ext cx="2790896" cy="1512006"/>
          </a:xfrm>
          <a:prstGeom prst="cloudCallout">
            <a:avLst>
              <a:gd name="adj1" fmla="val -33226"/>
              <a:gd name="adj2" fmla="val 75361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0270" y="1133364"/>
            <a:ext cx="2514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my supplies cost more or less than a dog’s</a:t>
            </a:r>
          </a:p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supplies?</a:t>
            </a:r>
          </a:p>
        </p:txBody>
      </p:sp>
      <p:sp>
        <p:nvSpPr>
          <p:cNvPr id="8" name="Rectangle 7"/>
          <p:cNvSpPr/>
          <p:nvPr/>
        </p:nvSpPr>
        <p:spPr>
          <a:xfrm>
            <a:off x="4686300" y="171450"/>
            <a:ext cx="2984500" cy="180049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Tank - $65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Plants - $22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Pump - $30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More Fish - $37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3200400" y="2914650"/>
            <a:ext cx="22860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086578" y="2901950"/>
            <a:ext cx="22860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968522" y="2924528"/>
            <a:ext cx="22860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870222" y="2935817"/>
            <a:ext cx="22860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3063239" y="3008489"/>
            <a:ext cx="3543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60 + 20 + 30 + 30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4" name="Text Placeholder 2"/>
          <p:cNvSpPr txBox="1">
            <a:spLocks/>
          </p:cNvSpPr>
          <p:nvPr/>
        </p:nvSpPr>
        <p:spPr bwMode="auto">
          <a:xfrm>
            <a:off x="3632269" y="3518001"/>
            <a:ext cx="12026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80 +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124946" y="3008489"/>
            <a:ext cx="1455238" cy="358617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Text Placeholder 2"/>
          <p:cNvSpPr txBox="1">
            <a:spLocks/>
          </p:cNvSpPr>
          <p:nvPr/>
        </p:nvSpPr>
        <p:spPr bwMode="auto">
          <a:xfrm>
            <a:off x="4563955" y="3491131"/>
            <a:ext cx="8187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60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7" name="Cloud Callout 16"/>
          <p:cNvSpPr/>
          <p:nvPr/>
        </p:nvSpPr>
        <p:spPr>
          <a:xfrm>
            <a:off x="6375400" y="2228850"/>
            <a:ext cx="2590800" cy="1220724"/>
          </a:xfrm>
          <a:prstGeom prst="cloudCallout">
            <a:avLst>
              <a:gd name="adj1" fmla="val -52165"/>
              <a:gd name="adj2" fmla="val 76968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92570" y="2572983"/>
            <a:ext cx="2171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8 tens + 6 tens = 14 tens</a:t>
            </a:r>
          </a:p>
        </p:txBody>
      </p: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5342537" y="3491131"/>
            <a:ext cx="104104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=140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>
            <a:off x="3428718" y="2909711"/>
            <a:ext cx="22860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4314896" y="2897011"/>
            <a:ext cx="22860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5196840" y="2919589"/>
            <a:ext cx="22860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6098540" y="2930878"/>
            <a:ext cx="22860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Cloud Callout 23"/>
          <p:cNvSpPr/>
          <p:nvPr/>
        </p:nvSpPr>
        <p:spPr>
          <a:xfrm>
            <a:off x="6352540" y="2719060"/>
            <a:ext cx="2651759" cy="1337310"/>
          </a:xfrm>
          <a:prstGeom prst="cloudCallout">
            <a:avLst>
              <a:gd name="adj1" fmla="val -64049"/>
              <a:gd name="adj2" fmla="val -27759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644781" y="2943195"/>
            <a:ext cx="2171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Now I can add the ones together.</a:t>
            </a:r>
          </a:p>
        </p:txBody>
      </p:sp>
      <p:sp>
        <p:nvSpPr>
          <p:cNvPr id="26" name="Text Placeholder 2"/>
          <p:cNvSpPr txBox="1">
            <a:spLocks/>
          </p:cNvSpPr>
          <p:nvPr/>
        </p:nvSpPr>
        <p:spPr bwMode="auto">
          <a:xfrm>
            <a:off x="3852565" y="4092567"/>
            <a:ext cx="17716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 + 2 + 7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7" name="Text Placeholder 2"/>
          <p:cNvSpPr txBox="1">
            <a:spLocks/>
          </p:cNvSpPr>
          <p:nvPr/>
        </p:nvSpPr>
        <p:spPr bwMode="auto">
          <a:xfrm>
            <a:off x="3860503" y="4615787"/>
            <a:ext cx="11108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7 + 7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3925837" y="4473526"/>
            <a:ext cx="996597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2"/>
          <p:cNvSpPr txBox="1">
            <a:spLocks/>
          </p:cNvSpPr>
          <p:nvPr/>
        </p:nvSpPr>
        <p:spPr bwMode="auto">
          <a:xfrm>
            <a:off x="4951220" y="4606688"/>
            <a:ext cx="11108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=14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0" name="Oval 29"/>
          <p:cNvSpPr/>
          <p:nvPr/>
        </p:nvSpPr>
        <p:spPr>
          <a:xfrm>
            <a:off x="5587894" y="3446773"/>
            <a:ext cx="809624" cy="430478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Oval 30"/>
          <p:cNvSpPr/>
          <p:nvPr/>
        </p:nvSpPr>
        <p:spPr>
          <a:xfrm>
            <a:off x="5191145" y="4583795"/>
            <a:ext cx="661034" cy="403294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447486" y="2839212"/>
            <a:ext cx="963725" cy="1384995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140</a:t>
            </a:r>
          </a:p>
          <a:p>
            <a:r>
              <a:rPr lang="en-US" sz="2800" u="sng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+14</a:t>
            </a:r>
          </a:p>
          <a:p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$154</a:t>
            </a: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19 0.0222 L 0.19688 0.00956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76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  <p:bldP spid="7" grpId="0"/>
      <p:bldP spid="8" grpId="0" animBg="1"/>
      <p:bldP spid="13" grpId="0" build="p"/>
      <p:bldP spid="14" grpId="0" build="p"/>
      <p:bldP spid="15" grpId="0" animBg="1"/>
      <p:bldP spid="15" grpId="1" animBg="1"/>
      <p:bldP spid="15" grpId="2" animBg="1"/>
      <p:bldP spid="16" grpId="0" build="p"/>
      <p:bldP spid="17" grpId="0" animBg="1"/>
      <p:bldP spid="17" grpId="1" animBg="1"/>
      <p:bldP spid="18" grpId="0"/>
      <p:bldP spid="18" grpId="1"/>
      <p:bldP spid="19" grpId="0" build="p"/>
      <p:bldP spid="24" grpId="0" animBg="1"/>
      <p:bldP spid="24" grpId="1" animBg="1"/>
      <p:bldP spid="25" grpId="0"/>
      <p:bldP spid="25" grpId="1"/>
      <p:bldP spid="26" grpId="0" build="p"/>
      <p:bldP spid="27" grpId="0" build="p"/>
      <p:bldP spid="29" grpId="0" build="p"/>
      <p:bldP spid="30" grpId="0" animBg="1"/>
      <p:bldP spid="31" grpId="0" animBg="1"/>
      <p:bldP spid="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841326" y="2420056"/>
            <a:ext cx="267377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25 + 8 + 7 + 11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597716"/>
            <a:ext cx="3364089" cy="2273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loud Callout 5"/>
          <p:cNvSpPr/>
          <p:nvPr/>
        </p:nvSpPr>
        <p:spPr>
          <a:xfrm>
            <a:off x="1257300" y="971550"/>
            <a:ext cx="2651759" cy="1337310"/>
          </a:xfrm>
          <a:prstGeom prst="cloudCallout">
            <a:avLst>
              <a:gd name="adj1" fmla="val -50426"/>
              <a:gd name="adj2" fmla="val 63409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97329" y="1225894"/>
            <a:ext cx="2171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much will my supplies cost?</a:t>
            </a:r>
          </a:p>
        </p:txBody>
      </p:sp>
      <p:sp>
        <p:nvSpPr>
          <p:cNvPr id="8" name="Rectangle 7"/>
          <p:cNvSpPr/>
          <p:nvPr/>
        </p:nvSpPr>
        <p:spPr>
          <a:xfrm>
            <a:off x="4686300" y="215332"/>
            <a:ext cx="3429000" cy="180049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Cage - $25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Wheel - $8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Bedding - $7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Orly's Font 2" pitchFamily="66" charset="0"/>
              </a:rPr>
              <a:t>Water Bottle - $11</a:t>
            </a:r>
          </a:p>
        </p:txBody>
      </p:sp>
      <p:sp>
        <p:nvSpPr>
          <p:cNvPr id="9" name="Cloud Callout 8"/>
          <p:cNvSpPr/>
          <p:nvPr/>
        </p:nvSpPr>
        <p:spPr>
          <a:xfrm>
            <a:off x="6643370" y="2448559"/>
            <a:ext cx="2381250" cy="1609090"/>
          </a:xfrm>
          <a:prstGeom prst="cloudCallout">
            <a:avLst>
              <a:gd name="adj1" fmla="val -91816"/>
              <a:gd name="adj2" fmla="val -18315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60210" y="2670477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can first add the tens together and then the ones.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3868418" y="2894189"/>
            <a:ext cx="22860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098822" y="2868084"/>
            <a:ext cx="11430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3982718" y="2991494"/>
            <a:ext cx="15035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20 + 10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0" name="Text Placeholder 2"/>
          <p:cNvSpPr txBox="1">
            <a:spLocks/>
          </p:cNvSpPr>
          <p:nvPr/>
        </p:nvSpPr>
        <p:spPr bwMode="auto">
          <a:xfrm>
            <a:off x="5447168" y="2991494"/>
            <a:ext cx="11962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= 30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4097018" y="2894189"/>
            <a:ext cx="22860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4839690" y="2873785"/>
            <a:ext cx="22860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5452254" y="2852590"/>
            <a:ext cx="22860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6213122" y="2852590"/>
            <a:ext cx="187678" cy="13435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2"/>
          <p:cNvSpPr txBox="1">
            <a:spLocks/>
          </p:cNvSpPr>
          <p:nvPr/>
        </p:nvSpPr>
        <p:spPr bwMode="auto">
          <a:xfrm>
            <a:off x="4089257" y="3499439"/>
            <a:ext cx="24258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5 + 8 + 7 + 1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>
            <a:off x="5447168" y="3881995"/>
            <a:ext cx="953632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4518939" y="4005019"/>
            <a:ext cx="12129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 + 16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1" name="Cloud Callout 30"/>
          <p:cNvSpPr/>
          <p:nvPr/>
        </p:nvSpPr>
        <p:spPr>
          <a:xfrm>
            <a:off x="6668770" y="2448559"/>
            <a:ext cx="2354580" cy="1131570"/>
          </a:xfrm>
          <a:prstGeom prst="cloudCallout">
            <a:avLst>
              <a:gd name="adj1" fmla="val -62906"/>
              <a:gd name="adj2" fmla="val 57095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906189" y="2836028"/>
            <a:ext cx="2000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8 + 8 is 16.</a:t>
            </a:r>
          </a:p>
        </p:txBody>
      </p:sp>
      <p:sp>
        <p:nvSpPr>
          <p:cNvPr id="33" name="Text Placeholder 2"/>
          <p:cNvSpPr txBox="1">
            <a:spLocks/>
          </p:cNvSpPr>
          <p:nvPr/>
        </p:nvSpPr>
        <p:spPr bwMode="auto">
          <a:xfrm>
            <a:off x="4404141" y="4450359"/>
            <a:ext cx="15020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10 + 11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 bwMode="auto">
          <a:xfrm>
            <a:off x="5623418" y="4447822"/>
            <a:ext cx="989117" cy="525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= 21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5" name="Cloud Callout 34"/>
          <p:cNvSpPr/>
          <p:nvPr/>
        </p:nvSpPr>
        <p:spPr>
          <a:xfrm>
            <a:off x="6621639" y="2664278"/>
            <a:ext cx="2448842" cy="1340741"/>
          </a:xfrm>
          <a:prstGeom prst="cloudCallout">
            <a:avLst>
              <a:gd name="adj1" fmla="val -75120"/>
              <a:gd name="adj2" fmla="val 60211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781783" y="2880305"/>
            <a:ext cx="2171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5 + 16 can be thought of as 1 ten + 11 ones.</a:t>
            </a:r>
          </a:p>
        </p:txBody>
      </p:sp>
      <p:cxnSp>
        <p:nvCxnSpPr>
          <p:cNvPr id="37" name="Straight Connector 36"/>
          <p:cNvCxnSpPr/>
          <p:nvPr/>
        </p:nvCxnSpPr>
        <p:spPr>
          <a:xfrm>
            <a:off x="5185193" y="4447822"/>
            <a:ext cx="22860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4518939" y="4447822"/>
            <a:ext cx="287376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5393478" y="4450359"/>
            <a:ext cx="287376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val 41"/>
          <p:cNvSpPr/>
          <p:nvPr/>
        </p:nvSpPr>
        <p:spPr>
          <a:xfrm>
            <a:off x="5808802" y="2966504"/>
            <a:ext cx="694340" cy="391371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3" name="Oval 42"/>
          <p:cNvSpPr/>
          <p:nvPr/>
        </p:nvSpPr>
        <p:spPr>
          <a:xfrm>
            <a:off x="5900414" y="4450359"/>
            <a:ext cx="694340" cy="391371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447486" y="2839212"/>
            <a:ext cx="840295" cy="1384995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30</a:t>
            </a:r>
          </a:p>
          <a:p>
            <a:r>
              <a:rPr lang="en-US" sz="2800" u="sng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+21</a:t>
            </a:r>
          </a:p>
          <a:p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$51</a:t>
            </a: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  <p:bldP spid="7" grpId="0"/>
      <p:bldP spid="8" grpId="0" animBg="1"/>
      <p:bldP spid="9" grpId="0" animBg="1"/>
      <p:bldP spid="9" grpId="1" animBg="1"/>
      <p:bldP spid="10" grpId="0"/>
      <p:bldP spid="10" grpId="1"/>
      <p:bldP spid="19" grpId="0" build="p"/>
      <p:bldP spid="20" grpId="0" build="p"/>
      <p:bldP spid="27" grpId="0" build="p"/>
      <p:bldP spid="30" grpId="0" build="p"/>
      <p:bldP spid="31" grpId="0" animBg="1"/>
      <p:bldP spid="31" grpId="1" animBg="1"/>
      <p:bldP spid="32" grpId="0"/>
      <p:bldP spid="32" grpId="1"/>
      <p:bldP spid="33" grpId="0" build="p"/>
      <p:bldP spid="34" grpId="0" build="p"/>
      <p:bldP spid="35" grpId="0" animBg="1"/>
      <p:bldP spid="35" grpId="1" animBg="1"/>
      <p:bldP spid="36" grpId="0"/>
      <p:bldP spid="36" grpId="1"/>
      <p:bldP spid="42" grpId="0" animBg="1"/>
      <p:bldP spid="43" grpId="0" animBg="1"/>
      <p:bldP spid="4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7074</TotalTime>
  <Words>391</Words>
  <Application>Microsoft Office PowerPoint</Application>
  <PresentationFormat>On-screen Show (16:9)</PresentationFormat>
  <Paragraphs>98</Paragraphs>
  <Slides>10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Orly's Font 2</vt:lpstr>
      <vt:lpstr>Courier New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288</cp:revision>
  <dcterms:created xsi:type="dcterms:W3CDTF">2011-06-12T17:04:43Z</dcterms:created>
  <dcterms:modified xsi:type="dcterms:W3CDTF">2015-06-07T15:21:52Z</dcterms:modified>
</cp:coreProperties>
</file>